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73"/>
    <p:restoredTop sz="94694"/>
  </p:normalViewPr>
  <p:slideViewPr>
    <p:cSldViewPr snapToGrid="0" snapToObjects="1">
      <p:cViewPr varScale="1">
        <p:scale>
          <a:sx n="85" d="100"/>
          <a:sy n="85" d="100"/>
        </p:scale>
        <p:origin x="104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prstGeom prst="rect">
            <a:avLst/>
          </a:prstGeom>
        </p:spPr>
        <p:txBody>
          <a:bodyPr/>
          <a:lstStyle/>
          <a:p>
            <a:endParaRPr/>
          </a:p>
        </p:txBody>
      </p:sp>
      <p:sp>
        <p:nvSpPr>
          <p:cNvPr id="129" name="Shape 129"/>
          <p:cNvSpPr>
            <a:spLocks noGrp="1"/>
          </p:cNvSpPr>
          <p:nvPr>
            <p:ph type="body" sz="quarter" idx="1"/>
          </p:nvPr>
        </p:nvSpPr>
        <p:spPr>
          <a:prstGeom prst="rect">
            <a:avLst/>
          </a:prstGeom>
        </p:spPr>
        <p:txBody>
          <a:bodyPr/>
          <a:lstStyle/>
          <a:p>
            <a:r>
              <a:t>“Something must have really worried them don’t you think? This door is built for defence, its almost like a small castle door... Makes you wonder what could have worried them so much they went to all this trouble and expense?”</a:t>
            </a:r>
          </a:p>
          <a:p>
            <a:endParaRPr/>
          </a:p>
          <a:p>
            <a:r>
              <a:t>Task - Ask the person next to you: ‘What do you think might have worried them?’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41900"/>
            <a:ext cx="10464800"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1366"/>
          </a:xfrm>
          <a:prstGeom prst="rect">
            <a:avLst/>
          </a:prstGeom>
        </p:spPr>
        <p:txBody>
          <a:bodyPr anchor="t">
            <a:spAutoFit/>
          </a:bodyPr>
          <a:lstStyle>
            <a:lvl1pPr marL="0" indent="0" algn="ctr">
              <a:spcBef>
                <a:spcPts val="0"/>
              </a:spcBef>
              <a:buSzTx/>
              <a:buNone/>
              <a:defRPr sz="2400" i="1"/>
            </a:lvl1pPr>
          </a:lstStyle>
          <a:p>
            <a:r>
              <a:t>–Johnny Appleseed</a:t>
            </a:r>
          </a:p>
        </p:txBody>
      </p:sp>
      <p:sp>
        <p:nvSpPr>
          <p:cNvPr id="94" name="“Type a quote here.”"/>
          <p:cNvSpPr txBox="1">
            <a:spLocks noGrp="1"/>
          </p:cNvSpPr>
          <p:nvPr>
            <p:ph type="body" sz="quarter" idx="14"/>
          </p:nvPr>
        </p:nvSpPr>
        <p:spPr>
          <a:xfrm>
            <a:off x="1270000" y="4267112"/>
            <a:ext cx="10464800" cy="609776"/>
          </a:xfrm>
          <a:prstGeom prst="rect">
            <a:avLst/>
          </a:prstGeom>
        </p:spPr>
        <p:txBody>
          <a:bodyPr>
            <a:spAutoFit/>
          </a:bodyPr>
          <a:lstStyle>
            <a:lvl1pPr marL="0" indent="0" algn="ctr">
              <a:spcBef>
                <a:spcPts val="0"/>
              </a:spcBef>
              <a:buSzTx/>
              <a:buNone/>
              <a:defRPr sz="34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949853" y="0"/>
            <a:ext cx="14904506" cy="99441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22088" y="289099"/>
            <a:ext cx="9753603" cy="6505789"/>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53400"/>
            <a:ext cx="10464800"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263775" y="613833"/>
            <a:ext cx="12401550" cy="82677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24400"/>
            <a:ext cx="5334000" cy="41148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086225" y="2586566"/>
            <a:ext cx="9429750" cy="6286501"/>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5908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6328884" y="9296400"/>
            <a:ext cx="340259" cy="342900"/>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9200"/>
            <a:ext cx="6054748" cy="40386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6502400" y="889000"/>
            <a:ext cx="5867400" cy="3911601"/>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2374900" y="889000"/>
            <a:ext cx="11982450" cy="79883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Neue Medium"/>
        </a:defRPr>
      </a:lvl9pPr>
    </p:titleStyle>
    <p:bodyStyle>
      <a:lvl1pPr marL="4445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1pPr>
      <a:lvl2pPr marL="8890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2pPr>
      <a:lvl3pPr marL="13335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3pPr>
      <a:lvl4pPr marL="17780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4pPr>
      <a:lvl5pPr marL="22225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5pPr>
      <a:lvl6pPr marL="26670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6pPr>
      <a:lvl7pPr marL="31115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7pPr>
      <a:lvl8pPr marL="35560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8pPr>
      <a:lvl9pPr marL="4000500" marR="0" indent="-444500" algn="l" defTabSz="584200" rtl="0" latinLnBrk="0">
        <a:lnSpc>
          <a:spcPct val="100000"/>
        </a:lnSpc>
        <a:spcBef>
          <a:spcPts val="4200"/>
        </a:spcBef>
        <a:spcAft>
          <a:spcPts val="0"/>
        </a:spcAft>
        <a:buClrTx/>
        <a:buSzPct val="145000"/>
        <a:buFontTx/>
        <a:buChar char="•"/>
        <a:tabLst/>
        <a:defRPr sz="3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he Pastons"/>
          <p:cNvSpPr txBox="1">
            <a:spLocks noGrp="1"/>
          </p:cNvSpPr>
          <p:nvPr>
            <p:ph type="title"/>
          </p:nvPr>
        </p:nvSpPr>
        <p:spPr>
          <a:prstGeom prst="rect">
            <a:avLst/>
          </a:prstGeom>
        </p:spPr>
        <p:txBody>
          <a:bodyPr/>
          <a:lstStyle/>
          <a:p>
            <a:r>
              <a:t>The Pastons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 name="1340710472_queens-54.jpg" descr="1340710472_queens-54.jpg"/>
          <p:cNvPicPr>
            <a:picLocks noGrp="1" noChangeAspect="1"/>
          </p:cNvPicPr>
          <p:nvPr>
            <p:ph type="pic" idx="13"/>
          </p:nvPr>
        </p:nvPicPr>
        <p:blipFill>
          <a:blip r:embed="rId2"/>
          <a:srcRect/>
          <a:stretch>
            <a:fillRect/>
          </a:stretch>
        </p:blipFill>
        <p:spPr>
          <a:xfrm>
            <a:off x="0" y="262871"/>
            <a:ext cx="13004800" cy="9227858"/>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BattleTewkesbury.jpg" descr="BattleTewkesbury.jpg"/>
          <p:cNvPicPr>
            <a:picLocks noGrp="1" noChangeAspect="1"/>
          </p:cNvPicPr>
          <p:nvPr>
            <p:ph type="pic" idx="13"/>
          </p:nvPr>
        </p:nvPicPr>
        <p:blipFill>
          <a:blip r:embed="rId2"/>
          <a:srcRect/>
          <a:stretch>
            <a:fillRect/>
          </a:stretch>
        </p:blipFill>
        <p:spPr>
          <a:xfrm>
            <a:off x="0" y="972799"/>
            <a:ext cx="13004800" cy="7808002"/>
          </a:xfrm>
          <a:prstGeom prst="rect">
            <a:avLst/>
          </a:prstGeom>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 name="12BBBB-Bosworth.jpg" descr="12BBBB-Bosworth.jpg"/>
          <p:cNvPicPr>
            <a:picLocks noGrp="1" noChangeAspect="1"/>
          </p:cNvPicPr>
          <p:nvPr>
            <p:ph type="pic" idx="13"/>
          </p:nvPr>
        </p:nvPicPr>
        <p:blipFill>
          <a:blip r:embed="rId2"/>
          <a:srcRect/>
          <a:stretch>
            <a:fillRect/>
          </a:stretch>
        </p:blipFill>
        <p:spPr>
          <a:xfrm>
            <a:off x="0" y="612309"/>
            <a:ext cx="13004800" cy="8528982"/>
          </a:xfrm>
          <a:prstGeom prst="rect">
            <a:avLst/>
          </a:prstGeom>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eb9bd08ec776cf02e3441209adcb883e.jpg" descr="eb9bd08ec776cf02e3441209adcb883e.jpg"/>
          <p:cNvPicPr>
            <a:picLocks noGrp="1" noChangeAspect="1"/>
          </p:cNvPicPr>
          <p:nvPr>
            <p:ph type="pic" idx="13"/>
          </p:nvPr>
        </p:nvPicPr>
        <p:blipFill>
          <a:blip r:embed="rId2"/>
          <a:srcRect/>
          <a:stretch>
            <a:fillRect/>
          </a:stretch>
        </p:blipFill>
        <p:spPr>
          <a:xfrm>
            <a:off x="0" y="518159"/>
            <a:ext cx="13004800" cy="8717282"/>
          </a:xfrm>
          <a:prstGeom prst="rect">
            <a:avLst/>
          </a:prstGeom>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e723f93fb12267db3f417ffa582ce381--medieval-armor-knights-templar.jpg" descr="e723f93fb12267db3f417ffa582ce381--medieval-armor-knights-templar.jpg"/>
          <p:cNvPicPr>
            <a:picLocks noGrp="1" noChangeAspect="1"/>
          </p:cNvPicPr>
          <p:nvPr>
            <p:ph type="pic" idx="13"/>
          </p:nvPr>
        </p:nvPicPr>
        <p:blipFill>
          <a:blip r:embed="rId2"/>
          <a:srcRect/>
          <a:stretch>
            <a:fillRect/>
          </a:stretch>
        </p:blipFill>
        <p:spPr>
          <a:xfrm>
            <a:off x="2712194" y="0"/>
            <a:ext cx="7580412" cy="9753600"/>
          </a:xfrm>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By 1469 the war had been going for fourteen years and the country was in turmoil. For families, like the ones who lived in this house, it was impossible to feel safe and many took their safety into their own hands, hiring soldiers and building houses with thick walls and strong doors to protect themselves. As you can imagine, they were very worried about security and wanted to make sure they knew who was knocking on their door before opening it.”"/>
          <p:cNvSpPr txBox="1">
            <a:spLocks noGrp="1"/>
          </p:cNvSpPr>
          <p:nvPr>
            <p:ph type="body" idx="1"/>
          </p:nvPr>
        </p:nvSpPr>
        <p:spPr>
          <a:xfrm>
            <a:off x="952500" y="465856"/>
            <a:ext cx="11639053" cy="8371385"/>
          </a:xfrm>
          <a:prstGeom prst="rect">
            <a:avLst/>
          </a:prstGeom>
        </p:spPr>
        <p:txBody>
          <a:bodyPr>
            <a:normAutofit fontScale="70000" lnSpcReduction="20000"/>
          </a:bodyPr>
          <a:lstStyle>
            <a:lvl1pPr marL="0" indent="0" defTabSz="338327">
              <a:lnSpc>
                <a:spcPts val="11400"/>
              </a:lnSpc>
              <a:spcBef>
                <a:spcPts val="0"/>
              </a:spcBef>
              <a:buSzTx/>
              <a:buNone/>
              <a:defRPr sz="4736">
                <a:latin typeface="Helvetica"/>
                <a:ea typeface="Helvetica"/>
                <a:cs typeface="Helvetica"/>
                <a:sym typeface="Helvetica"/>
              </a:defRPr>
            </a:lvl1pPr>
          </a:lstStyle>
          <a:p>
            <a:pPr>
              <a:lnSpc>
                <a:spcPct val="220000"/>
              </a:lnSpc>
            </a:pPr>
            <a:r>
              <a:rPr dirty="0"/>
              <a:t>“By 1469 the war had been going for fourteen years and the country was in turmoil. For families, like the ones who lived in this house, it was impossible to feel safe and many took their safety into their own hands, hiring soldiers and building houses with thick walls and strong doors to protect themselves. As you can imagine, they were very worried about security and wanted to make sure they knew who was knocking on their door before opening it.”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afterEffect">
                                  <p:stCondLst>
                                    <p:cond delay="500"/>
                                  </p:stCondLst>
                                  <p:iterate type="lt">
                                    <p:tmAbs val="100"/>
                                  </p:iterate>
                                  <p:childTnLst>
                                    <p:set>
                                      <p:cBhvr>
                                        <p:cTn id="6" fill="hold"/>
                                        <p:tgtEl>
                                          <p:spTgt spid="152">
                                            <p:bg/>
                                          </p:spTgt>
                                        </p:tgtEl>
                                        <p:attrNameLst>
                                          <p:attrName>style.visibility</p:attrName>
                                        </p:attrNameLst>
                                      </p:cBhvr>
                                      <p:to>
                                        <p:strVal val="visible"/>
                                      </p:to>
                                    </p:set>
                                  </p:childTnLst>
                                </p:cTn>
                              </p:par>
                              <p:par>
                                <p:cTn id="7" presetID="1" presetClass="entr" presetSubtype="0" fill="hold" grpId="2" nodeType="withEffect">
                                  <p:stCondLst>
                                    <p:cond delay="500"/>
                                  </p:stCondLst>
                                  <p:iterate type="lt">
                                    <p:tmAbs val="100"/>
                                  </p:iterate>
                                  <p:childTnLst>
                                    <p:set>
                                      <p:cBhvr>
                                        <p:cTn id="8" fill="hold"/>
                                        <p:tgtEl>
                                          <p:spTgt spid="15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xit" fill="hold" grpId="3" nodeType="clickEffect">
                                  <p:stCondLst>
                                    <p:cond delay="0"/>
                                  </p:stCondLst>
                                  <p:iterate>
                                    <p:tmAbs val="0"/>
                                  </p:iterate>
                                  <p:childTnLst>
                                    <p:animEffect transition="out" filter="dissolve">
                                      <p:cBhvr>
                                        <p:cTn id="12" dur="1000" fill="hold"/>
                                        <p:tgtEl>
                                          <p:spTgt spid="152">
                                            <p:txEl>
                                              <p:pRg st="0" end="0"/>
                                            </p:txEl>
                                          </p:spTgt>
                                        </p:tgtEl>
                                      </p:cBhvr>
                                    </p:animEffect>
                                    <p:set>
                                      <p:cBhvr>
                                        <p:cTn id="13" fill="hold">
                                          <p:stCondLst>
                                            <p:cond delay="999"/>
                                          </p:stCondLst>
                                        </p:cTn>
                                        <p:tgtEl>
                                          <p:spTgt spid="152">
                                            <p:txEl>
                                              <p:pRg st="0" end="0"/>
                                            </p:txEl>
                                          </p:spTgt>
                                        </p:tgtEl>
                                        <p:attrNameLst>
                                          <p:attrName>style.visibility</p:attrName>
                                        </p:attrNameLst>
                                      </p:cBhvr>
                                      <p:to>
                                        <p:strVal val="hidden"/>
                                      </p:to>
                                    </p:set>
                                  </p:childTnLst>
                                </p:cTn>
                              </p:par>
                              <p:par>
                                <p:cTn id="14" presetID="9" presetClass="exit" presetSubtype="0" fill="hold" grpId="3" nodeType="withEffect">
                                  <p:stCondLst>
                                    <p:cond delay="0"/>
                                  </p:stCondLst>
                                  <p:iterate>
                                    <p:tmAbs val="0"/>
                                  </p:iterate>
                                  <p:childTnLst>
                                    <p:animEffect transition="out" filter="dissolve">
                                      <p:cBhvr>
                                        <p:cTn id="15" dur="1000" fill="hold"/>
                                        <p:tgtEl>
                                          <p:spTgt spid="152">
                                            <p:bg/>
                                          </p:spTgt>
                                        </p:tgtEl>
                                      </p:cBhvr>
                                    </p:animEffect>
                                    <p:set>
                                      <p:cBhvr>
                                        <p:cTn id="16" fill="hold">
                                          <p:stCondLst>
                                            <p:cond delay="999"/>
                                          </p:stCondLst>
                                        </p:cTn>
                                        <p:tgtEl>
                                          <p:spTgt spid="152">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2" build="p" bldLvl="5" animBg="1" advAuto="0"/>
      <p:bldP spid="152" grpId="3" build="p" bldLvl="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62CEA8-795D-4947-9832-7EF445DACEA5}"/>
              </a:ext>
            </a:extLst>
          </p:cNvPr>
          <p:cNvPicPr>
            <a:picLocks noChangeAspect="1"/>
          </p:cNvPicPr>
          <p:nvPr/>
        </p:nvPicPr>
        <p:blipFill>
          <a:blip r:embed="rId2"/>
          <a:stretch>
            <a:fillRect/>
          </a:stretch>
        </p:blipFill>
        <p:spPr>
          <a:xfrm>
            <a:off x="3019655" y="0"/>
            <a:ext cx="7573687" cy="10725067"/>
          </a:xfrm>
          <a:prstGeom prst="rect">
            <a:avLst/>
          </a:prstGeom>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here was once a grand and beautiful house… and the people who built it were proud. But now bits of it are crumbling away… and it is no longer grand or beautiful… but full of shadows and memories, and old dusty things…”"/>
          <p:cNvSpPr txBox="1">
            <a:spLocks noGrp="1"/>
          </p:cNvSpPr>
          <p:nvPr>
            <p:ph type="body" idx="1"/>
          </p:nvPr>
        </p:nvSpPr>
        <p:spPr>
          <a:xfrm>
            <a:off x="952500" y="1438919"/>
            <a:ext cx="11099800" cy="7044681"/>
          </a:xfrm>
          <a:prstGeom prst="rect">
            <a:avLst/>
          </a:prstGeom>
        </p:spPr>
        <p:txBody>
          <a:bodyPr>
            <a:noAutofit/>
          </a:bodyPr>
          <a:lstStyle>
            <a:lvl1pPr marL="0" indent="0" defTabSz="402336">
              <a:lnSpc>
                <a:spcPts val="13600"/>
              </a:lnSpc>
              <a:spcBef>
                <a:spcPts val="0"/>
              </a:spcBef>
              <a:buSzTx/>
              <a:buNone/>
              <a:defRPr sz="5632">
                <a:latin typeface="Helvetica"/>
                <a:ea typeface="Helvetica"/>
                <a:cs typeface="Helvetica"/>
                <a:sym typeface="Helvetica"/>
              </a:defRPr>
            </a:lvl1pPr>
          </a:lstStyle>
          <a:p>
            <a:pPr>
              <a:lnSpc>
                <a:spcPct val="200000"/>
              </a:lnSpc>
            </a:pPr>
            <a:r>
              <a:rPr sz="4000" dirty="0"/>
              <a:t>“There was once a grand and beautiful house… and the people who built it were proud. But now bits of it are crumbling away… and it is no longer grand or beautiful… but full of shadows and memories, and old dusty things…”</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500"/>
                                  </p:stCondLst>
                                  <p:iterate type="lt">
                                    <p:tmAbs val="100"/>
                                  </p:iterate>
                                  <p:childTnLst>
                                    <p:set>
                                      <p:cBhvr>
                                        <p:cTn id="6" fill="hold"/>
                                        <p:tgtEl>
                                          <p:spTgt spid="121">
                                            <p:bg/>
                                          </p:spTgt>
                                        </p:tgtEl>
                                        <p:attrNameLst>
                                          <p:attrName>style.visibility</p:attrName>
                                        </p:attrNameLst>
                                      </p:cBhvr>
                                      <p:to>
                                        <p:strVal val="visible"/>
                                      </p:to>
                                    </p:set>
                                  </p:childTnLst>
                                </p:cTn>
                              </p:par>
                              <p:par>
                                <p:cTn id="7" presetID="1" presetClass="entr" presetSubtype="0" fill="hold" grpId="1" nodeType="withEffect">
                                  <p:stCondLst>
                                    <p:cond delay="500"/>
                                  </p:stCondLst>
                                  <p:iterate type="lt">
                                    <p:tmAbs val="100"/>
                                  </p:iterate>
                                  <p:childTnLst>
                                    <p:set>
                                      <p:cBhvr>
                                        <p:cTn id="8" fill="hold"/>
                                        <p:tgtEl>
                                          <p:spTgt spid="1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1" build="p" bldLvl="5"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he door to the house is made of solid oak, half a foot thick, and studded with long iron nails...  There are ornate decorations around the frame, carved in stone. It was - still is - a grand door. But it is old now, more than 500 years, and the wood is bent and worn and the stone carvings are faded.”"/>
          <p:cNvSpPr txBox="1">
            <a:spLocks noGrp="1"/>
          </p:cNvSpPr>
          <p:nvPr>
            <p:ph type="body" idx="1"/>
          </p:nvPr>
        </p:nvSpPr>
        <p:spPr>
          <a:xfrm>
            <a:off x="952500" y="1680517"/>
            <a:ext cx="11099800" cy="6392566"/>
          </a:xfrm>
          <a:prstGeom prst="rect">
            <a:avLst/>
          </a:prstGeom>
        </p:spPr>
        <p:txBody>
          <a:bodyPr>
            <a:noAutofit/>
          </a:bodyPr>
          <a:lstStyle>
            <a:lvl1pPr marL="0" indent="0" defTabSz="356615">
              <a:lnSpc>
                <a:spcPts val="12000"/>
              </a:lnSpc>
              <a:spcBef>
                <a:spcPts val="0"/>
              </a:spcBef>
              <a:buSzTx/>
              <a:buNone/>
              <a:defRPr sz="4992">
                <a:latin typeface="Helvetica"/>
                <a:ea typeface="Helvetica"/>
                <a:cs typeface="Helvetica"/>
                <a:sym typeface="Helvetica"/>
              </a:defRPr>
            </a:lvl1pPr>
          </a:lstStyle>
          <a:p>
            <a:pPr>
              <a:lnSpc>
                <a:spcPct val="220000"/>
              </a:lnSpc>
            </a:pPr>
            <a:r>
              <a:rPr sz="4000" dirty="0"/>
              <a:t>“The door to the house is made of solid oak, half a foot thick, and studded with long iron nails...  There are ornate decorations around the frame, carved in stone. It was - still is - a grand door. But it is old now, more than 500 years, and the wood is bent and worn and the stone carvings are faded.”</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500"/>
                                  </p:stCondLst>
                                  <p:iterate type="lt">
                                    <p:tmAbs val="100"/>
                                  </p:iterate>
                                  <p:childTnLst>
                                    <p:set>
                                      <p:cBhvr>
                                        <p:cTn id="6" fill="hold"/>
                                        <p:tgtEl>
                                          <p:spTgt spid="123">
                                            <p:bg/>
                                          </p:spTgt>
                                        </p:tgtEl>
                                        <p:attrNameLst>
                                          <p:attrName>style.visibility</p:attrName>
                                        </p:attrNameLst>
                                      </p:cBhvr>
                                      <p:to>
                                        <p:strVal val="visible"/>
                                      </p:to>
                                    </p:set>
                                  </p:childTnLst>
                                </p:cTn>
                              </p:par>
                              <p:par>
                                <p:cTn id="7" presetID="1" presetClass="entr" presetSubtype="0" fill="hold" grpId="1" nodeType="withEffect">
                                  <p:stCondLst>
                                    <p:cond delay="500"/>
                                  </p:stCondLst>
                                  <p:iterate type="lt">
                                    <p:tmAbs val="100"/>
                                  </p:iterate>
                                  <p:childTnLst>
                                    <p:set>
                                      <p:cBhvr>
                                        <p:cTn id="8" fill="hold"/>
                                        <p:tgtEl>
                                          <p:spTgt spid="1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1" build="p" bldLvl="5"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Tudor Door3.jpg" descr="Tudor Door3.jpg"/>
          <p:cNvPicPr>
            <a:picLocks noChangeAspect="1"/>
          </p:cNvPicPr>
          <p:nvPr/>
        </p:nvPicPr>
        <p:blipFill>
          <a:blip r:embed="rId2"/>
          <a:srcRect l="6573" t="698" b="5796"/>
          <a:stretch>
            <a:fillRect/>
          </a:stretch>
        </p:blipFill>
        <p:spPr>
          <a:xfrm>
            <a:off x="3054719" y="252418"/>
            <a:ext cx="7417217" cy="10500551"/>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There are large metal hinges, crooked and bent by years of use, and a small hinged flap called a ‘speakeasy’ - A sort of opening for looking out of.…"/>
          <p:cNvSpPr txBox="1">
            <a:spLocks noGrp="1"/>
          </p:cNvSpPr>
          <p:nvPr>
            <p:ph type="body" idx="1"/>
          </p:nvPr>
        </p:nvSpPr>
        <p:spPr>
          <a:xfrm>
            <a:off x="952500" y="1804069"/>
            <a:ext cx="11099800" cy="5965578"/>
          </a:xfrm>
          <a:prstGeom prst="rect">
            <a:avLst/>
          </a:prstGeom>
        </p:spPr>
        <p:txBody>
          <a:bodyPr>
            <a:normAutofit fontScale="70000" lnSpcReduction="20000"/>
          </a:bodyPr>
          <a:lstStyle/>
          <a:p>
            <a:pPr marL="0" indent="0" defTabSz="288036">
              <a:lnSpc>
                <a:spcPct val="220000"/>
              </a:lnSpc>
              <a:spcBef>
                <a:spcPts val="0"/>
              </a:spcBef>
              <a:buSzTx/>
              <a:buNone/>
              <a:defRPr sz="4032">
                <a:latin typeface="Helvetica"/>
                <a:ea typeface="Helvetica"/>
                <a:cs typeface="Helvetica"/>
                <a:sym typeface="Helvetica"/>
              </a:defRPr>
            </a:pPr>
            <a:r>
              <a:rPr dirty="0"/>
              <a:t>“There are large metal hinges, crooked and bent by years of use, and a small hinged flap called a ‘speakeasy’ - A sort of opening for looking out of.</a:t>
            </a:r>
          </a:p>
          <a:p>
            <a:pPr marL="0" indent="0" defTabSz="288036">
              <a:lnSpc>
                <a:spcPct val="220000"/>
              </a:lnSpc>
              <a:spcBef>
                <a:spcPts val="0"/>
              </a:spcBef>
              <a:buSzTx/>
              <a:buNone/>
              <a:defRPr sz="4032">
                <a:latin typeface="Helvetica"/>
                <a:ea typeface="Helvetica"/>
                <a:cs typeface="Helvetica"/>
                <a:sym typeface="Helvetica"/>
              </a:defRPr>
            </a:pPr>
            <a:endParaRPr dirty="0"/>
          </a:p>
          <a:p>
            <a:pPr marL="0" indent="0" defTabSz="288036">
              <a:lnSpc>
                <a:spcPct val="220000"/>
              </a:lnSpc>
              <a:spcBef>
                <a:spcPts val="0"/>
              </a:spcBef>
              <a:buSzTx/>
              <a:buNone/>
              <a:defRPr sz="4032">
                <a:latin typeface="Helvetica"/>
                <a:ea typeface="Helvetica"/>
                <a:cs typeface="Helvetica"/>
                <a:sym typeface="Helvetica"/>
              </a:defRPr>
            </a:pPr>
            <a:r>
              <a:rPr dirty="0"/>
              <a:t>At the time the door was built, there had been a great deal of trouble in England and people wanted to know who they were opening their doors to.”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type="lt">
                                    <p:tmAbs val="100"/>
                                  </p:iterate>
                                  <p:childTnLst>
                                    <p:set>
                                      <p:cBhvr>
                                        <p:cTn id="6" fill="hold"/>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1"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There is a date above the door... 1469, which you might know was in the middle of one of the most dangerous periods of English history…”"/>
          <p:cNvSpPr txBox="1">
            <a:spLocks noGrp="1"/>
          </p:cNvSpPr>
          <p:nvPr>
            <p:ph type="body" sz="half" idx="1"/>
          </p:nvPr>
        </p:nvSpPr>
        <p:spPr>
          <a:xfrm>
            <a:off x="952500" y="3269381"/>
            <a:ext cx="11099800" cy="3214838"/>
          </a:xfrm>
          <a:prstGeom prst="rect">
            <a:avLst/>
          </a:prstGeom>
        </p:spPr>
        <p:txBody>
          <a:bodyPr>
            <a:noAutofit/>
          </a:bodyPr>
          <a:lstStyle>
            <a:lvl1pPr marL="0" indent="0" defTabSz="356615">
              <a:lnSpc>
                <a:spcPts val="12000"/>
              </a:lnSpc>
              <a:spcBef>
                <a:spcPts val="0"/>
              </a:spcBef>
              <a:buSzTx/>
              <a:buNone/>
              <a:defRPr sz="4992">
                <a:latin typeface="Helvetica"/>
                <a:ea typeface="Helvetica"/>
                <a:cs typeface="Helvetica"/>
                <a:sym typeface="Helvetica"/>
              </a:defRPr>
            </a:lvl1pPr>
          </a:lstStyle>
          <a:p>
            <a:r>
              <a:rPr sz="4000" dirty="0"/>
              <a:t>“There is a date above the door... 1469, which you might know was in the middle of one of the most dangerous periods of English history…”</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500"/>
                                  </p:stCondLst>
                                  <p:iterate type="lt">
                                    <p:tmAbs val="100"/>
                                  </p:iterate>
                                  <p:childTnLst>
                                    <p:set>
                                      <p:cBhvr>
                                        <p:cTn id="6" fill="hold"/>
                                        <p:tgtEl>
                                          <p:spTgt spid="131">
                                            <p:bg/>
                                          </p:spTgt>
                                        </p:tgtEl>
                                        <p:attrNameLst>
                                          <p:attrName>style.visibility</p:attrName>
                                        </p:attrNameLst>
                                      </p:cBhvr>
                                      <p:to>
                                        <p:strVal val="visible"/>
                                      </p:to>
                                    </p:set>
                                  </p:childTnLst>
                                </p:cTn>
                              </p:par>
                              <p:par>
                                <p:cTn id="7" presetID="1" presetClass="entr" presetSubtype="0" fill="hold" grpId="1" nodeType="withEffect">
                                  <p:stCondLst>
                                    <p:cond delay="500"/>
                                  </p:stCondLst>
                                  <p:iterate type="lt">
                                    <p:tmAbs val="100"/>
                                  </p:iterate>
                                  <p:childTnLst>
                                    <p:set>
                                      <p:cBhvr>
                                        <p:cTn id="8" fill="hold"/>
                                        <p:tgtEl>
                                          <p:spTgt spid="1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1" build="p" bldLvl="5"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A terrible civil war was raging all over the country as two great families - the House of York and the House of Lancaster - fought for control of the English throne. The House of York was represented by a white rose, the House of Lancaster by a red rose.”"/>
          <p:cNvSpPr txBox="1">
            <a:spLocks noGrp="1"/>
          </p:cNvSpPr>
          <p:nvPr>
            <p:ph type="body" sz="half" idx="1"/>
          </p:nvPr>
        </p:nvSpPr>
        <p:spPr>
          <a:xfrm>
            <a:off x="1623193" y="598413"/>
            <a:ext cx="9758414" cy="4825256"/>
          </a:xfrm>
          <a:prstGeom prst="rect">
            <a:avLst/>
          </a:prstGeom>
        </p:spPr>
        <p:txBody>
          <a:bodyPr>
            <a:normAutofit fontScale="70000" lnSpcReduction="20000"/>
          </a:bodyPr>
          <a:lstStyle>
            <a:lvl1pPr marL="0" indent="0" defTabSz="310895">
              <a:lnSpc>
                <a:spcPts val="10500"/>
              </a:lnSpc>
              <a:spcBef>
                <a:spcPts val="0"/>
              </a:spcBef>
              <a:buSzTx/>
              <a:buNone/>
              <a:defRPr sz="4352">
                <a:latin typeface="Helvetica"/>
                <a:ea typeface="Helvetica"/>
                <a:cs typeface="Helvetica"/>
                <a:sym typeface="Helvetica"/>
              </a:defRPr>
            </a:lvl1pPr>
          </a:lstStyle>
          <a:p>
            <a:pPr>
              <a:lnSpc>
                <a:spcPct val="220000"/>
              </a:lnSpc>
            </a:pPr>
            <a:r>
              <a:rPr dirty="0"/>
              <a:t>“A terrible civil war was raging all over the country as two great families - the House of York and the House of Lancaster - fought for control of the English throne. The House of York was represented by a white rose, the House of Lancaster by a red rose.”</a:t>
            </a:r>
          </a:p>
        </p:txBody>
      </p:sp>
      <p:pic>
        <p:nvPicPr>
          <p:cNvPr id="134" name="Lancs rose.png" descr="Lancs rose.png"/>
          <p:cNvPicPr>
            <a:picLocks noChangeAspect="1"/>
          </p:cNvPicPr>
          <p:nvPr/>
        </p:nvPicPr>
        <p:blipFill>
          <a:blip r:embed="rId2"/>
          <a:srcRect t="1508" b="1508"/>
          <a:stretch>
            <a:fillRect/>
          </a:stretch>
        </p:blipFill>
        <p:spPr>
          <a:xfrm>
            <a:off x="7191245" y="5539878"/>
            <a:ext cx="3450690" cy="3860107"/>
          </a:xfrm>
          <a:prstGeom prst="rect">
            <a:avLst/>
          </a:prstGeom>
          <a:ln w="12700">
            <a:miter lim="400000"/>
          </a:ln>
        </p:spPr>
      </p:pic>
      <p:pic>
        <p:nvPicPr>
          <p:cNvPr id="135" name="York Rose.png" descr="York Rose.png"/>
          <p:cNvPicPr>
            <a:picLocks noChangeAspect="1"/>
          </p:cNvPicPr>
          <p:nvPr/>
        </p:nvPicPr>
        <p:blipFill>
          <a:blip r:embed="rId3"/>
          <a:srcRect/>
          <a:stretch>
            <a:fillRect/>
          </a:stretch>
        </p:blipFill>
        <p:spPr>
          <a:xfrm>
            <a:off x="2099788" y="5539878"/>
            <a:ext cx="3346606" cy="3860107"/>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500"/>
                                  </p:stCondLst>
                                  <p:iterate type="lt">
                                    <p:tmAbs val="100"/>
                                  </p:iterate>
                                  <p:childTnLst>
                                    <p:set>
                                      <p:cBhvr>
                                        <p:cTn id="6" fill="hold"/>
                                        <p:tgtEl>
                                          <p:spTgt spid="133">
                                            <p:bg/>
                                          </p:spTgt>
                                        </p:tgtEl>
                                        <p:attrNameLst>
                                          <p:attrName>style.visibility</p:attrName>
                                        </p:attrNameLst>
                                      </p:cBhvr>
                                      <p:to>
                                        <p:strVal val="visible"/>
                                      </p:to>
                                    </p:set>
                                  </p:childTnLst>
                                </p:cTn>
                              </p:par>
                              <p:par>
                                <p:cTn id="7" presetID="1" presetClass="entr" presetSubtype="0" fill="hold" grpId="1" nodeType="withEffect">
                                  <p:stCondLst>
                                    <p:cond delay="500"/>
                                  </p:stCondLst>
                                  <p:iterate type="lt">
                                    <p:tmAbs val="100"/>
                                  </p:iterate>
                                  <p:childTnLst>
                                    <p:set>
                                      <p:cBhvr>
                                        <p:cTn id="8" fill="hold"/>
                                        <p:tgtEl>
                                          <p:spTgt spid="133">
                                            <p:txEl>
                                              <p:pRg st="0" end="0"/>
                                            </p:txEl>
                                          </p:spTgt>
                                        </p:tgtEl>
                                        <p:attrNameLst>
                                          <p:attrName>style.visibility</p:attrName>
                                        </p:attrNameLst>
                                      </p:cBhvr>
                                      <p:to>
                                        <p:strVal val="visible"/>
                                      </p:to>
                                    </p:set>
                                  </p:childTnLst>
                                </p:cTn>
                              </p:par>
                            </p:childTnLst>
                          </p:cTn>
                        </p:par>
                        <p:par>
                          <p:cTn id="9" fill="hold">
                            <p:stCondLst>
                              <p:cond delay="500"/>
                            </p:stCondLst>
                            <p:childTnLst>
                              <p:par>
                                <p:cTn id="10" presetID="9" presetClass="entr" fill="hold" grpId="2" nodeType="afterEffect">
                                  <p:stCondLst>
                                    <p:cond delay="0"/>
                                  </p:stCondLst>
                                  <p:iterate>
                                    <p:tmAbs val="0"/>
                                  </p:iterate>
                                  <p:childTnLst>
                                    <p:set>
                                      <p:cBhvr>
                                        <p:cTn id="11" fill="hold"/>
                                        <p:tgtEl>
                                          <p:spTgt spid="135"/>
                                        </p:tgtEl>
                                        <p:attrNameLst>
                                          <p:attrName>style.visibility</p:attrName>
                                        </p:attrNameLst>
                                      </p:cBhvr>
                                      <p:to>
                                        <p:strVal val="visible"/>
                                      </p:to>
                                    </p:set>
                                    <p:animEffect transition="in" filter="dissolve">
                                      <p:cBhvr>
                                        <p:cTn id="12" dur="2500"/>
                                        <p:tgtEl>
                                          <p:spTgt spid="135"/>
                                        </p:tgtEl>
                                      </p:cBhvr>
                                    </p:animEffect>
                                  </p:childTnLst>
                                </p:cTn>
                              </p:par>
                            </p:childTnLst>
                          </p:cTn>
                        </p:par>
                        <p:par>
                          <p:cTn id="13" fill="hold">
                            <p:stCondLst>
                              <p:cond delay="3000"/>
                            </p:stCondLst>
                            <p:childTnLst>
                              <p:par>
                                <p:cTn id="14" presetID="9" presetClass="entr" fill="hold" grpId="3" nodeType="afterEffect">
                                  <p:stCondLst>
                                    <p:cond delay="0"/>
                                  </p:stCondLst>
                                  <p:iterate>
                                    <p:tmAbs val="0"/>
                                  </p:iterate>
                                  <p:childTnLst>
                                    <p:set>
                                      <p:cBhvr>
                                        <p:cTn id="15" fill="hold"/>
                                        <p:tgtEl>
                                          <p:spTgt spid="134"/>
                                        </p:tgtEl>
                                        <p:attrNameLst>
                                          <p:attrName>style.visibility</p:attrName>
                                        </p:attrNameLst>
                                      </p:cBhvr>
                                      <p:to>
                                        <p:strVal val="visible"/>
                                      </p:to>
                                    </p:set>
                                    <p:animEffect transition="in" filter="dissolve">
                                      <p:cBhvr>
                                        <p:cTn id="16" dur="30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1" build="p" bldLvl="5" animBg="1" advAuto="0"/>
      <p:bldP spid="134" grpId="3" animBg="1" advAuto="0"/>
      <p:bldP spid="135" grpId="2"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37" name="War of the Roses.mp4" descr="War of the Roses.mp4"/>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0" y="1219200"/>
            <a:ext cx="13004800" cy="731520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513134" fill="hold"/>
                                        <p:tgtEl>
                                          <p:spTgt spid="13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13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wars-of-the-roses.jpg" descr="wars-of-the-roses.jpg"/>
          <p:cNvPicPr>
            <a:picLocks noGrp="1" noChangeAspect="1"/>
          </p:cNvPicPr>
          <p:nvPr>
            <p:ph type="pic" idx="13"/>
          </p:nvPr>
        </p:nvPicPr>
        <p:blipFill>
          <a:blip r:embed="rId2"/>
          <a:srcRect/>
          <a:stretch>
            <a:fillRect/>
          </a:stretch>
        </p:blipFill>
        <p:spPr>
          <a:xfrm>
            <a:off x="0" y="1225661"/>
            <a:ext cx="13004800" cy="7302278"/>
          </a:xfrm>
          <a:prstGeom prst="rect">
            <a:avLst/>
          </a:prstGeom>
        </p:spPr>
      </p:pic>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3318</TotalTime>
  <Words>425</Words>
  <Application>Microsoft Macintosh PowerPoint</Application>
  <PresentationFormat>Custom</PresentationFormat>
  <Paragraphs>12</Paragraphs>
  <Slides>16</Slides>
  <Notes>1</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Helvetica</vt:lpstr>
      <vt:lpstr>Helvetica Light</vt:lpstr>
      <vt:lpstr>Helvetica Neue</vt:lpstr>
      <vt:lpstr>Helvetica Neue Light</vt:lpstr>
      <vt:lpstr>Helvetica Neue Medium</vt:lpstr>
      <vt:lpstr>Helvetica Neue Thin</vt:lpstr>
      <vt:lpstr>White</vt:lpstr>
      <vt:lpstr>The Pastons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Pastons</dc:title>
  <cp:lastModifiedBy>Tim Taylor</cp:lastModifiedBy>
  <cp:revision>4</cp:revision>
  <dcterms:modified xsi:type="dcterms:W3CDTF">2020-01-02T21:54:59Z</dcterms:modified>
</cp:coreProperties>
</file>